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1"/>
  </p:sldMasterIdLst>
  <p:sldIdLst>
    <p:sldId id="256" r:id="rId2"/>
    <p:sldId id="281" r:id="rId3"/>
    <p:sldId id="289" r:id="rId4"/>
    <p:sldId id="290" r:id="rId5"/>
    <p:sldId id="288" r:id="rId6"/>
    <p:sldId id="291" r:id="rId7"/>
    <p:sldId id="258" r:id="rId8"/>
    <p:sldId id="278" r:id="rId9"/>
    <p:sldId id="277" r:id="rId10"/>
    <p:sldId id="259" r:id="rId11"/>
    <p:sldId id="279" r:id="rId12"/>
    <p:sldId id="280" r:id="rId13"/>
    <p:sldId id="265" r:id="rId14"/>
    <p:sldId id="266" r:id="rId15"/>
    <p:sldId id="282" r:id="rId16"/>
    <p:sldId id="285" r:id="rId17"/>
    <p:sldId id="286" r:id="rId18"/>
    <p:sldId id="287" r:id="rId19"/>
    <p:sldId id="283" r:id="rId20"/>
    <p:sldId id="267" r:id="rId21"/>
    <p:sldId id="268" r:id="rId22"/>
    <p:sldId id="274" r:id="rId23"/>
    <p:sldId id="275" r:id="rId24"/>
    <p:sldId id="276" r:id="rId25"/>
    <p:sldId id="284" r:id="rId26"/>
    <p:sldId id="262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0460C7-5BC1-4F49-8DFD-5DE715675679}" v="422" dt="2021-05-06T07:10:39.064"/>
    <p1510:client id="{DB332E2B-7BC0-E946-BE73-54206AE13E33}" v="2" dt="2021-05-06T03:55:28.1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61"/>
    <p:restoredTop sz="95055"/>
  </p:normalViewPr>
  <p:slideViewPr>
    <p:cSldViewPr snapToGrid="0" snapToObjects="1">
      <p:cViewPr varScale="1">
        <p:scale>
          <a:sx n="93" d="100"/>
          <a:sy n="93" d="100"/>
        </p:scale>
        <p:origin x="8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5/5/21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6003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623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2617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549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5/5/21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605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5/5/21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913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5/5/21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8605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5/5/21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417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5/5/21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9414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5/5/21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242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5/5/21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8593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5/5/21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556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01" r:id="rId4"/>
    <p:sldLayoutId id="2147483702" r:id="rId5"/>
    <p:sldLayoutId id="2147483708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verhead shot of white feathers">
            <a:extLst>
              <a:ext uri="{FF2B5EF4-FFF2-40B4-BE49-F238E27FC236}">
                <a16:creationId xmlns:a16="http://schemas.microsoft.com/office/drawing/2014/main" id="{EB18F065-1E51-4EFC-807B-3911ADCB89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903" b="828"/>
          <a:stretch/>
        </p:blipFill>
        <p:spPr>
          <a:xfrm>
            <a:off x="21" y="0"/>
            <a:ext cx="12191979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7ABFD5-C621-5446-BBD2-84EE869AF2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Autofit/>
          </a:bodyPr>
          <a:lstStyle/>
          <a:p>
            <a:r>
              <a:rPr lang="en-US" sz="4800" dirty="0"/>
              <a:t>Stock Data Analysis App</a:t>
            </a:r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C8B45F-BF37-614D-9F77-8A215C00F5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chemeClr val="tx1"/>
                </a:solidFill>
              </a:rPr>
              <a:t>By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Can</a:t>
            </a:r>
            <a:r>
              <a:rPr lang="zh-CN" altLang="en-US" dirty="0">
                <a:solidFill>
                  <a:schemeClr val="tx1"/>
                </a:solidFill>
              </a:rPr>
              <a:t> </a:t>
            </a:r>
            <a:r>
              <a:rPr lang="en-US" altLang="zh-CN" dirty="0">
                <a:solidFill>
                  <a:schemeClr val="tx1"/>
                </a:solidFill>
              </a:rPr>
              <a:t>Lin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475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CC8CBB-C9B7-1B47-8C78-E0D4B35B1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960" y="1163782"/>
            <a:ext cx="2312480" cy="512392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CN" sz="2800" dirty="0"/>
              <a:t>API</a:t>
            </a:r>
            <a:endParaRPr lang="en-US" sz="28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4DF2B5A-6446-4420-A3A7-B868EC1DD1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Fetching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MACD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from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twelvedata.com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7" name="Picture 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EE6AA30E-B071-A644-A0B0-EC5DBA5BE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2356" y="886692"/>
            <a:ext cx="8058770" cy="5117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0707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5558314-8453-41E8-95C8-1088CF67EB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Fetching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Financial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from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Yahoo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Finance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99F85CEB-6834-0049-8244-B99CDF61D6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5857" y="1068421"/>
            <a:ext cx="8139927" cy="4721157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5F62CC6F-9F65-1640-BE86-32EBC745F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960" y="1163782"/>
            <a:ext cx="2312480" cy="512392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CN" sz="2800" dirty="0"/>
              <a:t>API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8091230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Rectangle 52">
            <a:extLst>
              <a:ext uri="{FF2B5EF4-FFF2-40B4-BE49-F238E27FC236}">
                <a16:creationId xmlns:a16="http://schemas.microsoft.com/office/drawing/2014/main" id="{904DB13E-F722-4ED6-BB00-556651E95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0" name="Rectangle 54">
            <a:extLst>
              <a:ext uri="{FF2B5EF4-FFF2-40B4-BE49-F238E27FC236}">
                <a16:creationId xmlns:a16="http://schemas.microsoft.com/office/drawing/2014/main" id="{1E8D93C5-28EB-42D0-86CE-D804955653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71" name="Rectangle 56">
            <a:extLst>
              <a:ext uri="{FF2B5EF4-FFF2-40B4-BE49-F238E27FC236}">
                <a16:creationId xmlns:a16="http://schemas.microsoft.com/office/drawing/2014/main" id="{AB1B1E7D-F76D-4744-AF85-239E6998A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72" name="Rectangle 58">
            <a:extLst>
              <a:ext uri="{FF2B5EF4-FFF2-40B4-BE49-F238E27FC236}">
                <a16:creationId xmlns:a16="http://schemas.microsoft.com/office/drawing/2014/main" id="{3BB65211-00DB-45B6-A223-033B2D19CB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73" name="Group 60">
            <a:extLst>
              <a:ext uri="{FF2B5EF4-FFF2-40B4-BE49-F238E27FC236}">
                <a16:creationId xmlns:a16="http://schemas.microsoft.com/office/drawing/2014/main" id="{E26428D7-C6F3-473D-A360-A3F5C3E872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4DF524F-3FEF-4236-90C6-820E876A94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400A003-1BE9-49C2-8E57-DCD9B870FC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83BF0991-F9A1-4282-99DB-92D70239F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4" name="Rectangle 65">
            <a:extLst>
              <a:ext uri="{FF2B5EF4-FFF2-40B4-BE49-F238E27FC236}">
                <a16:creationId xmlns:a16="http://schemas.microsoft.com/office/drawing/2014/main" id="{EA4E4267-CAF0-4C38-8DC6-CD3B1A9F0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67">
            <a:extLst>
              <a:ext uri="{FF2B5EF4-FFF2-40B4-BE49-F238E27FC236}">
                <a16:creationId xmlns:a16="http://schemas.microsoft.com/office/drawing/2014/main" id="{0EE3ACC5-126D-4BA4-8B45-7F0B5B839C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384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6" name="Rectangle 69">
            <a:extLst>
              <a:ext uri="{FF2B5EF4-FFF2-40B4-BE49-F238E27FC236}">
                <a16:creationId xmlns:a16="http://schemas.microsoft.com/office/drawing/2014/main" id="{AB2868F7-FE10-4289-A5BD-90763C7A2F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3866" cy="6858000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Rectangle 71">
            <a:extLst>
              <a:ext uri="{FF2B5EF4-FFF2-40B4-BE49-F238E27FC236}">
                <a16:creationId xmlns:a16="http://schemas.microsoft.com/office/drawing/2014/main" id="{BD94142C-10EE-487C-A327-404FDF358F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6197" y="643464"/>
            <a:ext cx="4143830" cy="556630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78" name="Rectangle 73">
            <a:extLst>
              <a:ext uri="{FF2B5EF4-FFF2-40B4-BE49-F238E27FC236}">
                <a16:creationId xmlns:a16="http://schemas.microsoft.com/office/drawing/2014/main" id="{5F7FAC2D-7A74-4939-A917-A1A5AF935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1587" y="806860"/>
            <a:ext cx="3813048" cy="5239512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894191-4183-6641-85DD-1F8347301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6493" y="1559768"/>
            <a:ext cx="2978281" cy="31353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83000"/>
              </a:lnSpc>
            </a:pPr>
            <a:r>
              <a:rPr lang="en-US" altLang="zh-CN" sz="3400" cap="all" spc="-100">
                <a:solidFill>
                  <a:schemeClr val="bg1"/>
                </a:solidFill>
              </a:rPr>
              <a:t>Storyboard</a:t>
            </a:r>
            <a:endParaRPr lang="en-US" sz="3400" cap="all" spc="-100">
              <a:solidFill>
                <a:schemeClr val="bg1"/>
              </a:solidFill>
            </a:endParaRPr>
          </a:p>
        </p:txBody>
      </p:sp>
      <p:sp>
        <p:nvSpPr>
          <p:cNvPr id="179" name="Rectangle 75">
            <a:extLst>
              <a:ext uri="{FF2B5EF4-FFF2-40B4-BE49-F238E27FC236}">
                <a16:creationId xmlns:a16="http://schemas.microsoft.com/office/drawing/2014/main" id="{BA53A868-C420-4BAE-9244-EC162AF05C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7992" y="640856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80" name="Straight Connector 77">
            <a:extLst>
              <a:ext uri="{FF2B5EF4-FFF2-40B4-BE49-F238E27FC236}">
                <a16:creationId xmlns:a16="http://schemas.microsoft.com/office/drawing/2014/main" id="{C2686EF3-81CC-419F-96C3-002A758803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79">
            <a:extLst>
              <a:ext uri="{FF2B5EF4-FFF2-40B4-BE49-F238E27FC236}">
                <a16:creationId xmlns:a16="http://schemas.microsoft.com/office/drawing/2014/main" id="{F8D93CCA-A85E-4529-A6F0-8BB54D27B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573932" y="640855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2" name="Straight Connector 81">
            <a:extLst>
              <a:ext uri="{FF2B5EF4-FFF2-40B4-BE49-F238E27FC236}">
                <a16:creationId xmlns:a16="http://schemas.microsoft.com/office/drawing/2014/main" id="{1ECFA516-C18C-41AE-AFF2-A0D0A59C9E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82292" y="1286150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DDAE559-1622-5641-B144-72E6F383AE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6570" y="2039688"/>
            <a:ext cx="6202238" cy="2775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8658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634BC5-C97C-0D41-84A5-76E78868D3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334" y="1071553"/>
            <a:ext cx="2312480" cy="455802"/>
          </a:xfrm>
        </p:spPr>
        <p:txBody>
          <a:bodyPr anchor="b">
            <a:normAutofit/>
          </a:bodyPr>
          <a:lstStyle/>
          <a:p>
            <a:r>
              <a:rPr lang="en-US" sz="2000" dirty="0"/>
              <a:t>InputViewController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88E477A-3930-6C43-B95E-DBAA0CA1BE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7555" y="1071553"/>
            <a:ext cx="8164323" cy="4714894"/>
          </a:xfrm>
          <a:prstGeom prst="rect">
            <a:avLst/>
          </a:prstGeom>
        </p:spPr>
      </p:pic>
      <p:sp>
        <p:nvSpPr>
          <p:cNvPr id="32" name="Content Placeholder 8">
            <a:extLst>
              <a:ext uri="{FF2B5EF4-FFF2-40B4-BE49-F238E27FC236}">
                <a16:creationId xmlns:a16="http://schemas.microsoft.com/office/drawing/2014/main" id="{AA3144E9-953B-AC4F-9F09-2E2EC0101A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Controller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function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input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box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input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view.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985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DAEAA7A7-DBD5-C945-A935-3C747AC552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9549" y="653014"/>
            <a:ext cx="8064516" cy="5584674"/>
          </a:xfrm>
          <a:prstGeom prst="rect">
            <a:avLst/>
          </a:prstGeom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61C62433-DCD8-DA43-8CA9-AD9ABA040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334" y="653014"/>
            <a:ext cx="2312480" cy="1354192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2000" dirty="0"/>
              <a:t>HomeViewController</a:t>
            </a:r>
            <a:br>
              <a:rPr lang="en-US" sz="2000" dirty="0"/>
            </a:br>
            <a:br>
              <a:rPr lang="en-US" sz="2000" dirty="0"/>
            </a:br>
            <a:r>
              <a:rPr lang="en-US" altLang="zh-CN" sz="2000" dirty="0"/>
              <a:t>part 1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17" name="Content Placeholder 8">
            <a:extLst>
              <a:ext uri="{FF2B5EF4-FFF2-40B4-BE49-F238E27FC236}">
                <a16:creationId xmlns:a16="http://schemas.microsoft.com/office/drawing/2014/main" id="{633170C8-08C2-724B-BAF5-42993B754E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BAction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functions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switch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time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interval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chart.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88822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FAF6055-E657-6045-90D8-40F58B34F3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6288" y="452472"/>
            <a:ext cx="7911037" cy="5953055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827D94B2-8724-E547-ADFB-208635351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334" y="653014"/>
            <a:ext cx="2312480" cy="1354192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2000" dirty="0"/>
              <a:t>HomeViewController</a:t>
            </a:r>
            <a:br>
              <a:rPr lang="en-US" sz="2000" dirty="0"/>
            </a:br>
            <a:br>
              <a:rPr lang="en-US" sz="2000" dirty="0"/>
            </a:br>
            <a:r>
              <a:rPr lang="en-US" altLang="zh-CN" sz="2000" dirty="0"/>
              <a:t>part 2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20" name="Content Placeholder 8">
            <a:extLst>
              <a:ext uri="{FF2B5EF4-FFF2-40B4-BE49-F238E27FC236}">
                <a16:creationId xmlns:a16="http://schemas.microsoft.com/office/drawing/2014/main" id="{8350A2B7-B810-584B-9B3D-BD4C23C371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IBAction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function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control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five-minute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Chart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71371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11" name="Picture 1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4C229D5-71FB-8544-9713-FE712D966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371" y="445755"/>
            <a:ext cx="8140871" cy="6031894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5002F3E6-C2B7-994A-99AB-12014CB40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334" y="653014"/>
            <a:ext cx="2312480" cy="1354192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2000" dirty="0"/>
              <a:t>HomeViewController</a:t>
            </a:r>
            <a:br>
              <a:rPr lang="en-US" sz="2000" dirty="0"/>
            </a:br>
            <a:br>
              <a:rPr lang="en-US" sz="2000" dirty="0"/>
            </a:br>
            <a:r>
              <a:rPr lang="en-US" altLang="zh-CN" sz="2000" dirty="0"/>
              <a:t>part 3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21" name="Content Placeholder 8">
            <a:extLst>
              <a:ext uri="{FF2B5EF4-FFF2-40B4-BE49-F238E27FC236}">
                <a16:creationId xmlns:a16="http://schemas.microsoft.com/office/drawing/2014/main" id="{1E31C5FB-27FB-4D4E-B8E9-6A3066F978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Loading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linear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chart.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23138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85574A0-B070-8046-BA2F-5F2ADA4054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795" y="1261825"/>
            <a:ext cx="8178023" cy="4334350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3C9D9F12-1312-DB4E-B3EF-D68469E79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334" y="653014"/>
            <a:ext cx="2312480" cy="1354192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2000" dirty="0"/>
              <a:t>HomeViewController</a:t>
            </a:r>
            <a:br>
              <a:rPr lang="en-US" sz="2000" dirty="0"/>
            </a:br>
            <a:br>
              <a:rPr lang="en-US" sz="2000" dirty="0"/>
            </a:br>
            <a:r>
              <a:rPr lang="en-US" altLang="zh-CN" sz="2000" dirty="0"/>
              <a:t>part 4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B3B29B1C-2C9C-0D47-A9CC-44EDA206A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Function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for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interchanging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between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line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candle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sticks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079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2B844D3-EB01-D64D-B4F8-CDCB70453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9713" y="469575"/>
            <a:ext cx="7492215" cy="5918849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950173BA-A97E-E74B-93BE-E22744990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334" y="653014"/>
            <a:ext cx="2312480" cy="1354192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2000" dirty="0"/>
              <a:t>HomeViewController</a:t>
            </a:r>
            <a:br>
              <a:rPr lang="en-US" sz="2000" dirty="0"/>
            </a:br>
            <a:br>
              <a:rPr lang="en-US" sz="2000" dirty="0"/>
            </a:br>
            <a:r>
              <a:rPr lang="en-US" altLang="zh-CN" sz="2000" dirty="0"/>
              <a:t>part 5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15" name="Content Placeholder 8">
            <a:extLst>
              <a:ext uri="{FF2B5EF4-FFF2-40B4-BE49-F238E27FC236}">
                <a16:creationId xmlns:a16="http://schemas.microsoft.com/office/drawing/2014/main" id="{7E13F975-1ED3-404D-B730-D44BFCB8B7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Function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load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MACD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indicators.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3602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1416374-5C03-674B-8745-8E041F1D17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9764" y="413053"/>
            <a:ext cx="8075656" cy="468388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1FEC797E-9EC7-CA48-B418-7ACFBF23A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334" y="653014"/>
            <a:ext cx="2312480" cy="1354192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2000" dirty="0"/>
              <a:t>HomeViewController</a:t>
            </a:r>
            <a:br>
              <a:rPr lang="en-US" sz="2000" dirty="0"/>
            </a:br>
            <a:br>
              <a:rPr lang="en-US" sz="2000" dirty="0"/>
            </a:br>
            <a:r>
              <a:rPr lang="en-US" altLang="zh-CN" sz="2000" dirty="0"/>
              <a:t>part 6</a:t>
            </a:r>
            <a:br>
              <a:rPr lang="en-US" sz="2000" dirty="0"/>
            </a:br>
            <a:endParaRPr lang="en-US" sz="2000" dirty="0"/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A4FDCD9F-2183-5541-83CF-26B165AC4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IBA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function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turn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turn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off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MACD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indicator.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37053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A8591C62-FF95-BD46-85C1-9DA15939DCFA}"/>
              </a:ext>
            </a:extLst>
          </p:cNvPr>
          <p:cNvSpPr txBox="1">
            <a:spLocks/>
          </p:cNvSpPr>
          <p:nvPr/>
        </p:nvSpPr>
        <p:spPr>
          <a:xfrm>
            <a:off x="1066799" y="1338675"/>
            <a:ext cx="10058400" cy="74593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i="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/>
            <a:r>
              <a:rPr lang="en-US" sz="2400" dirty="0"/>
              <a:t>Main Features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00DF6F5-900E-3B49-B724-512A9DF37B90}"/>
              </a:ext>
            </a:extLst>
          </p:cNvPr>
          <p:cNvSpPr txBox="1">
            <a:spLocks/>
          </p:cNvSpPr>
          <p:nvPr/>
        </p:nvSpPr>
        <p:spPr>
          <a:xfrm>
            <a:off x="2692784" y="2230314"/>
            <a:ext cx="6806431" cy="3849624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Stock chart in candle sticks and lines.</a:t>
            </a:r>
          </a:p>
          <a:p>
            <a:r>
              <a:rPr lang="en-US" dirty="0"/>
              <a:t>MACD indicators.</a:t>
            </a:r>
          </a:p>
          <a:p>
            <a:r>
              <a:rPr lang="en-US" dirty="0"/>
              <a:t>Financial information about the inputted stock ticker.</a:t>
            </a:r>
          </a:p>
        </p:txBody>
      </p:sp>
    </p:spTree>
    <p:extLst>
      <p:ext uri="{BB962C8B-B14F-4D97-AF65-F5344CB8AC3E}">
        <p14:creationId xmlns:p14="http://schemas.microsoft.com/office/powerpoint/2010/main" val="38830891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6134EF0-6DDA-48DB-BB5D-CE6FA53FC0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function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access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display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 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/>
              <a:t>AnalysisView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 descr="Timeline&#10;&#10;Description automatically generated">
            <a:extLst>
              <a:ext uri="{FF2B5EF4-FFF2-40B4-BE49-F238E27FC236}">
                <a16:creationId xmlns:a16="http://schemas.microsoft.com/office/drawing/2014/main" id="{5799AE29-9338-2A4E-836E-54B2123592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1022" y="448579"/>
            <a:ext cx="7521569" cy="5960841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398CA2DB-5478-C945-BD28-B684348B7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pPr algn="ctr"/>
            <a:r>
              <a:rPr lang="en-US" sz="2200" dirty="0"/>
              <a:t>AnalysisController</a:t>
            </a:r>
            <a:br>
              <a:rPr lang="en-US" sz="2200" dirty="0"/>
            </a:br>
            <a:br>
              <a:rPr lang="en-US" sz="2200" dirty="0"/>
            </a:br>
            <a:r>
              <a:rPr lang="en-US" altLang="zh-CN" sz="2200" dirty="0"/>
              <a:t>Part</a:t>
            </a:r>
            <a:r>
              <a:rPr lang="zh-CN" altLang="en-US" sz="2200" dirty="0"/>
              <a:t> </a:t>
            </a:r>
            <a:r>
              <a:rPr lang="en-US" altLang="zh-CN" sz="2200" dirty="0"/>
              <a:t>1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3289259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 descr="Text, application&#10;&#10;Description automatically generated">
            <a:extLst>
              <a:ext uri="{FF2B5EF4-FFF2-40B4-BE49-F238E27FC236}">
                <a16:creationId xmlns:a16="http://schemas.microsoft.com/office/drawing/2014/main" id="{170AAFDF-4DAA-1146-8BB8-EDCA85F15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7798" y="485926"/>
            <a:ext cx="8108017" cy="591885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8575CD1F-E879-D546-910B-B009C010EE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20" y="612843"/>
            <a:ext cx="2312480" cy="1499738"/>
          </a:xfrm>
        </p:spPr>
        <p:txBody>
          <a:bodyPr anchor="b">
            <a:normAutofit/>
          </a:bodyPr>
          <a:lstStyle/>
          <a:p>
            <a:pPr algn="ctr"/>
            <a:r>
              <a:rPr lang="en-US" sz="2200" dirty="0"/>
              <a:t>AnalysisController</a:t>
            </a:r>
            <a:br>
              <a:rPr lang="en-US" sz="2200" dirty="0"/>
            </a:br>
            <a:br>
              <a:rPr lang="en-US" sz="2200" dirty="0"/>
            </a:br>
            <a:r>
              <a:rPr lang="en-US" altLang="zh-CN" sz="2200" dirty="0"/>
              <a:t>Part</a:t>
            </a:r>
            <a:r>
              <a:rPr lang="zh-CN" altLang="en-US" sz="2200" dirty="0"/>
              <a:t> </a:t>
            </a:r>
            <a:r>
              <a:rPr lang="en-US" altLang="zh-CN" sz="2200" dirty="0"/>
              <a:t>2</a:t>
            </a:r>
            <a:endParaRPr lang="en-US" sz="2200" dirty="0"/>
          </a:p>
        </p:txBody>
      </p:sp>
      <p:sp>
        <p:nvSpPr>
          <p:cNvPr id="13" name="Content Placeholder 8">
            <a:extLst>
              <a:ext uri="{FF2B5EF4-FFF2-40B4-BE49-F238E27FC236}">
                <a16:creationId xmlns:a16="http://schemas.microsoft.com/office/drawing/2014/main" id="{780E5CDD-6E21-CC40-B55D-244E39E58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function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to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access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and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display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 the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/>
              <a:t>AnalysisView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98443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E6BFB-6B36-EE4E-8A9A-574FF64FC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Improvement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8CBA7D6-459B-EC49-9C3B-98AA057E9CC3}"/>
              </a:ext>
            </a:extLst>
          </p:cNvPr>
          <p:cNvSpPr/>
          <p:nvPr/>
        </p:nvSpPr>
        <p:spPr>
          <a:xfrm>
            <a:off x="3048000" y="2274838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zh-CN" dirty="0"/>
              <a:t>Refactoring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code.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zh-CN" dirty="0"/>
              <a:t>Adjusting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Auto</a:t>
            </a:r>
            <a:r>
              <a:rPr lang="zh-CN" altLang="en-US" dirty="0"/>
              <a:t> </a:t>
            </a:r>
            <a:r>
              <a:rPr lang="en-US" altLang="zh-CN" dirty="0"/>
              <a:t>Layout</a:t>
            </a:r>
            <a:r>
              <a:rPr lang="zh-CN" altLang="en-US" dirty="0"/>
              <a:t> </a:t>
            </a:r>
            <a:r>
              <a:rPr lang="en-US" altLang="zh-CN" dirty="0"/>
              <a:t>so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app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display</a:t>
            </a:r>
            <a:r>
              <a:rPr lang="zh-CN" altLang="en-US" dirty="0"/>
              <a:t> </a:t>
            </a:r>
            <a:r>
              <a:rPr lang="en-US" altLang="zh-CN" dirty="0"/>
              <a:t>horizontally.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zh-CN" dirty="0"/>
              <a:t>Background</a:t>
            </a:r>
            <a:r>
              <a:rPr lang="zh-CN" altLang="en-US" dirty="0"/>
              <a:t> </a:t>
            </a:r>
            <a:r>
              <a:rPr lang="en-US" altLang="zh-CN" dirty="0"/>
              <a:t>picture.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altLang="zh-CN" dirty="0"/>
              <a:t>Re-arrange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buttons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Home</a:t>
            </a:r>
            <a:r>
              <a:rPr lang="zh-CN" altLang="en-US" dirty="0"/>
              <a:t> </a:t>
            </a:r>
            <a:r>
              <a:rPr lang="en-US" altLang="zh-CN" dirty="0"/>
              <a:t>View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altLang="zh-CN" dirty="0"/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501668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1D1C9-F632-F149-8E64-D63629E5DC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F5915-1643-F049-83E7-711F61F54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30133" y="2014194"/>
            <a:ext cx="4131733" cy="3849624"/>
          </a:xfrm>
        </p:spPr>
        <p:txBody>
          <a:bodyPr/>
          <a:lstStyle/>
          <a:p>
            <a:r>
              <a:rPr lang="en-US" altLang="zh-CN" dirty="0"/>
              <a:t>Paid</a:t>
            </a:r>
            <a:r>
              <a:rPr lang="zh-CN" altLang="en-US" dirty="0"/>
              <a:t> </a:t>
            </a:r>
            <a:r>
              <a:rPr lang="en-US" altLang="zh-CN" dirty="0"/>
              <a:t>version.</a:t>
            </a:r>
            <a:endParaRPr lang="en-US" dirty="0"/>
          </a:p>
          <a:p>
            <a:r>
              <a:rPr lang="en-US" dirty="0"/>
              <a:t>15 Years Historical Data</a:t>
            </a:r>
            <a:endParaRPr lang="en-US" altLang="zh-CN" dirty="0"/>
          </a:p>
          <a:p>
            <a:r>
              <a:rPr lang="en-US" altLang="zh-CN" dirty="0"/>
              <a:t>Level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r>
              <a:rPr lang="en-US" dirty="0"/>
              <a:t>Corporate Actions</a:t>
            </a:r>
          </a:p>
          <a:p>
            <a:r>
              <a:rPr lang="en-US" dirty="0"/>
              <a:t>Corporate</a:t>
            </a:r>
            <a:r>
              <a:rPr lang="zh-CN" altLang="en-US" dirty="0"/>
              <a:t> </a:t>
            </a:r>
            <a:r>
              <a:rPr lang="en-US" altLang="zh-CN" dirty="0"/>
              <a:t>News</a:t>
            </a:r>
          </a:p>
          <a:p>
            <a:r>
              <a:rPr lang="en-US" altLang="zh-CN" dirty="0"/>
              <a:t>Dark</a:t>
            </a:r>
            <a:r>
              <a:rPr lang="zh-CN" altLang="en-US" dirty="0"/>
              <a:t> </a:t>
            </a:r>
            <a:r>
              <a:rPr lang="en-US" altLang="zh-CN" dirty="0"/>
              <a:t>pool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r>
              <a:rPr lang="en-US" altLang="zh-CN" dirty="0"/>
              <a:t>Option</a:t>
            </a:r>
            <a:r>
              <a:rPr lang="zh-CN" altLang="en-US" dirty="0"/>
              <a:t> </a:t>
            </a:r>
            <a:r>
              <a:rPr lang="en-US" altLang="zh-CN" dirty="0"/>
              <a:t>contract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r>
              <a:rPr lang="en-US" altLang="zh-CN" dirty="0"/>
              <a:t>Large</a:t>
            </a:r>
            <a:r>
              <a:rPr lang="zh-CN" altLang="en-US" dirty="0"/>
              <a:t> </a:t>
            </a:r>
            <a:r>
              <a:rPr lang="en-US" altLang="zh-CN" dirty="0"/>
              <a:t>option</a:t>
            </a:r>
            <a:r>
              <a:rPr lang="zh-CN" altLang="en-US" dirty="0"/>
              <a:t> </a:t>
            </a:r>
            <a:r>
              <a:rPr lang="en-US" altLang="zh-CN" dirty="0"/>
              <a:t>trades</a:t>
            </a:r>
          </a:p>
        </p:txBody>
      </p:sp>
    </p:spTree>
    <p:extLst>
      <p:ext uri="{BB962C8B-B14F-4D97-AF65-F5344CB8AC3E}">
        <p14:creationId xmlns:p14="http://schemas.microsoft.com/office/powerpoint/2010/main" val="23437800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FF8A5-392F-304F-8949-863D60D8A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D9F70-72E5-6449-AF6A-018BE23B9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price</a:t>
            </a:r>
            <a:r>
              <a:rPr lang="zh-CN" altLang="en-US" dirty="0"/>
              <a:t> </a:t>
            </a:r>
            <a:r>
              <a:rPr lang="en-US" altLang="zh-CN" dirty="0"/>
              <a:t>notifications.</a:t>
            </a:r>
          </a:p>
          <a:p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screen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log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brokerage</a:t>
            </a:r>
            <a:r>
              <a:rPr lang="zh-CN" altLang="en-US" dirty="0"/>
              <a:t> </a:t>
            </a:r>
            <a:r>
              <a:rPr lang="en-US" altLang="zh-CN" dirty="0"/>
              <a:t>account.</a:t>
            </a:r>
          </a:p>
          <a:p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screen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/>
              <a:t>balance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brokerage</a:t>
            </a:r>
            <a:r>
              <a:rPr lang="zh-CN" altLang="en-US" dirty="0"/>
              <a:t> </a:t>
            </a:r>
            <a:r>
              <a:rPr lang="en-US" altLang="zh-CN" dirty="0"/>
              <a:t>account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user</a:t>
            </a:r>
            <a:r>
              <a:rPr lang="zh-CN" altLang="en-US" dirty="0"/>
              <a:t> </a:t>
            </a:r>
            <a:r>
              <a:rPr lang="en-US" altLang="zh-CN" dirty="0"/>
              <a:t>has</a:t>
            </a:r>
            <a:r>
              <a:rPr lang="zh-CN" altLang="en-US" dirty="0"/>
              <a:t> </a:t>
            </a:r>
            <a:r>
              <a:rPr lang="en-US" altLang="zh-CN" dirty="0"/>
              <a:t>logged</a:t>
            </a:r>
            <a:r>
              <a:rPr lang="zh-CN" altLang="en-US" dirty="0"/>
              <a:t> </a:t>
            </a:r>
            <a:r>
              <a:rPr lang="en-US" altLang="zh-CN" dirty="0"/>
              <a:t>in.</a:t>
            </a:r>
          </a:p>
          <a:p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pie</a:t>
            </a:r>
            <a:r>
              <a:rPr lang="zh-CN" altLang="en-US" dirty="0"/>
              <a:t> </a:t>
            </a:r>
            <a:r>
              <a:rPr lang="en-US" altLang="zh-CN" dirty="0"/>
              <a:t>charts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display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portfolio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user’s</a:t>
            </a:r>
            <a:r>
              <a:rPr lang="zh-CN" altLang="en-US" dirty="0"/>
              <a:t> </a:t>
            </a:r>
            <a:r>
              <a:rPr lang="en-US" altLang="zh-CN" dirty="0"/>
              <a:t>brokerage</a:t>
            </a:r>
            <a:r>
              <a:rPr lang="zh-CN" altLang="en-US" dirty="0"/>
              <a:t> </a:t>
            </a:r>
            <a:r>
              <a:rPr lang="en-US" altLang="zh-CN" dirty="0"/>
              <a:t>account.</a:t>
            </a:r>
          </a:p>
          <a:p>
            <a:r>
              <a:rPr lang="en-US" altLang="zh-CN" dirty="0"/>
              <a:t>Read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user’s</a:t>
            </a:r>
            <a:r>
              <a:rPr lang="zh-CN" altLang="en-US" dirty="0"/>
              <a:t> </a:t>
            </a:r>
            <a:r>
              <a:rPr lang="en-US" altLang="zh-CN" dirty="0"/>
              <a:t>brokerage</a:t>
            </a:r>
            <a:r>
              <a:rPr lang="zh-CN" altLang="en-US" dirty="0"/>
              <a:t> </a:t>
            </a:r>
            <a:r>
              <a:rPr lang="en-US" altLang="zh-CN" dirty="0"/>
              <a:t>account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calculate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annual</a:t>
            </a:r>
            <a:r>
              <a:rPr lang="zh-CN" altLang="en-US" dirty="0"/>
              <a:t> </a:t>
            </a:r>
            <a:r>
              <a:rPr lang="en-US" altLang="zh-CN" dirty="0"/>
              <a:t>dividend</a:t>
            </a:r>
            <a:r>
              <a:rPr lang="zh-CN" altLang="en-US" dirty="0"/>
              <a:t> </a:t>
            </a:r>
            <a:r>
              <a:rPr lang="en-US" altLang="zh-CN" dirty="0"/>
              <a:t>yield.</a:t>
            </a:r>
          </a:p>
          <a:p>
            <a:r>
              <a:rPr lang="en-US" altLang="zh-CN" dirty="0"/>
              <a:t>Analyze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company’s</a:t>
            </a:r>
            <a:r>
              <a:rPr lang="zh-CN" altLang="en-US" dirty="0"/>
              <a:t> </a:t>
            </a:r>
            <a:r>
              <a:rPr lang="en-US" altLang="zh-CN" dirty="0"/>
              <a:t>financial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determine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company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performing.</a:t>
            </a:r>
          </a:p>
          <a:p>
            <a:r>
              <a:rPr lang="en-US" altLang="zh-CN" dirty="0"/>
              <a:t>Calculate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determine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company’s</a:t>
            </a:r>
            <a:r>
              <a:rPr lang="zh-CN" altLang="en-US" dirty="0"/>
              <a:t> </a:t>
            </a:r>
            <a:r>
              <a:rPr lang="en-US" altLang="zh-CN" dirty="0"/>
              <a:t>five-year</a:t>
            </a:r>
            <a:r>
              <a:rPr lang="zh-CN" altLang="en-US" dirty="0"/>
              <a:t> </a:t>
            </a:r>
            <a:r>
              <a:rPr lang="en-US" altLang="zh-CN" dirty="0"/>
              <a:t>price</a:t>
            </a:r>
            <a:r>
              <a:rPr lang="zh-CN" altLang="en-US" dirty="0"/>
              <a:t> </a:t>
            </a:r>
            <a:r>
              <a:rPr lang="en-US" altLang="zh-CN" dirty="0"/>
              <a:t>prediction</a:t>
            </a:r>
            <a:r>
              <a:rPr lang="zh-CN" altLang="en-US" dirty="0"/>
              <a:t> </a:t>
            </a:r>
            <a:r>
              <a:rPr lang="en-US" altLang="zh-CN" dirty="0"/>
              <a:t>base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financial</a:t>
            </a:r>
            <a:r>
              <a:rPr lang="zh-CN" altLang="en-US" dirty="0"/>
              <a:t> </a:t>
            </a:r>
            <a:r>
              <a:rPr lang="en-US" altLang="zh-CN" dirty="0"/>
              <a:t>report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annual percentage yield</a:t>
            </a:r>
          </a:p>
          <a:p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robot</a:t>
            </a:r>
            <a:r>
              <a:rPr lang="zh-CN" altLang="en-US" dirty="0"/>
              <a:t> </a:t>
            </a:r>
            <a:r>
              <a:rPr lang="en-US" altLang="zh-CN" dirty="0"/>
              <a:t>trading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indicate</a:t>
            </a:r>
            <a:r>
              <a:rPr lang="zh-CN" altLang="en-US" dirty="0"/>
              <a:t> </a:t>
            </a:r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enter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position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where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exit.</a:t>
            </a:r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152927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1BDAC-A728-6545-87A8-35DDC4CAC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CE1CC5-F29B-E244-B861-F6F8B92B4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Paper</a:t>
            </a:r>
            <a:r>
              <a:rPr lang="zh-CN" altLang="en-US" dirty="0"/>
              <a:t> </a:t>
            </a:r>
            <a:r>
              <a:rPr lang="en-US" altLang="zh-CN" dirty="0"/>
              <a:t>Trading.</a:t>
            </a:r>
          </a:p>
          <a:p>
            <a:r>
              <a:rPr lang="en-US" altLang="zh-CN" dirty="0"/>
              <a:t>Screener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search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stocks</a:t>
            </a:r>
            <a:r>
              <a:rPr lang="zh-CN" altLang="en-US" dirty="0"/>
              <a:t> </a:t>
            </a:r>
            <a:r>
              <a:rPr lang="en-US" altLang="zh-CN" dirty="0"/>
              <a:t>under</a:t>
            </a:r>
            <a:r>
              <a:rPr lang="zh-CN" altLang="en-US" dirty="0"/>
              <a:t> </a:t>
            </a:r>
            <a:r>
              <a:rPr lang="en-US" altLang="zh-CN" dirty="0"/>
              <a:t>inputted</a:t>
            </a:r>
            <a:r>
              <a:rPr lang="zh-CN" altLang="en-US" dirty="0"/>
              <a:t> </a:t>
            </a:r>
            <a:r>
              <a:rPr lang="en-US" altLang="zh-CN" dirty="0"/>
              <a:t>criteria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user.</a:t>
            </a:r>
          </a:p>
          <a:p>
            <a:r>
              <a:rPr lang="en-US" altLang="zh-CN" dirty="0"/>
              <a:t>Watchlist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user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their</a:t>
            </a:r>
            <a:r>
              <a:rPr lang="zh-CN" altLang="en-US" dirty="0"/>
              <a:t> </a:t>
            </a:r>
            <a:r>
              <a:rPr lang="en-US" altLang="zh-CN" dirty="0"/>
              <a:t>favorite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ticker.</a:t>
            </a:r>
          </a:p>
          <a:p>
            <a:r>
              <a:rPr lang="en-US" altLang="zh-CN" dirty="0"/>
              <a:t>Instead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five-minute</a:t>
            </a:r>
            <a:r>
              <a:rPr lang="zh-CN" altLang="en-US" dirty="0"/>
              <a:t> </a:t>
            </a:r>
            <a:r>
              <a:rPr lang="en-US" altLang="zh-CN" dirty="0"/>
              <a:t>chart,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add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feature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user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change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time-specified</a:t>
            </a:r>
            <a:r>
              <a:rPr lang="zh-CN" altLang="en-US" dirty="0"/>
              <a:t> </a:t>
            </a:r>
            <a:r>
              <a:rPr lang="en-US" altLang="zh-CN" dirty="0"/>
              <a:t>chart</a:t>
            </a:r>
            <a:r>
              <a:rPr lang="zh-CN" altLang="en-US" dirty="0"/>
              <a:t> </a:t>
            </a:r>
            <a:r>
              <a:rPr lang="en-US" altLang="zh-CN" dirty="0"/>
              <a:t>like</a:t>
            </a:r>
            <a:r>
              <a:rPr lang="zh-CN" altLang="en-US" dirty="0"/>
              <a:t> </a:t>
            </a:r>
            <a:r>
              <a:rPr lang="en-US" altLang="zh-CN" dirty="0"/>
              <a:t>one-minute</a:t>
            </a:r>
            <a:r>
              <a:rPr lang="zh-CN" altLang="en-US" dirty="0"/>
              <a:t> </a:t>
            </a:r>
            <a:r>
              <a:rPr lang="en-US" altLang="zh-CN" dirty="0"/>
              <a:t>chart.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7999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2C15E-B0FF-764E-A775-5BDD59321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CN" dirty="0"/>
              <a:t>Demonstration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648F0-09AD-134D-A3D0-A886D9A10F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 dirty="0"/>
              <a:t>/rIUszf5Vfr8</a:t>
            </a:r>
          </a:p>
        </p:txBody>
      </p:sp>
    </p:spTree>
    <p:extLst>
      <p:ext uri="{BB962C8B-B14F-4D97-AF65-F5344CB8AC3E}">
        <p14:creationId xmlns:p14="http://schemas.microsoft.com/office/powerpoint/2010/main" val="1449814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EE48F9-3E99-9747-91EA-1596FC6C2EAB}"/>
              </a:ext>
            </a:extLst>
          </p:cNvPr>
          <p:cNvSpPr txBox="1"/>
          <p:nvPr/>
        </p:nvSpPr>
        <p:spPr>
          <a:xfrm>
            <a:off x="2076450" y="1338942"/>
            <a:ext cx="70376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Reasons</a:t>
            </a:r>
            <a:r>
              <a:rPr lang="zh-CN" altLang="en-US" sz="2800" dirty="0"/>
              <a:t> </a:t>
            </a:r>
            <a:r>
              <a:rPr lang="en-US" altLang="zh-CN" sz="2800" dirty="0"/>
              <a:t>that</a:t>
            </a:r>
            <a:r>
              <a:rPr lang="zh-CN" altLang="en-US" sz="2800" dirty="0"/>
              <a:t> </a:t>
            </a:r>
            <a:r>
              <a:rPr lang="en-US" altLang="zh-CN" sz="2800" dirty="0"/>
              <a:t>I</a:t>
            </a:r>
            <a:r>
              <a:rPr lang="zh-CN" altLang="en-US" sz="2800" dirty="0"/>
              <a:t> </a:t>
            </a:r>
            <a:r>
              <a:rPr lang="en-US" altLang="zh-CN" sz="2800" dirty="0"/>
              <a:t>chose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r>
              <a:rPr lang="en-US" altLang="zh-CN" sz="2800" dirty="0"/>
              <a:t>this</a:t>
            </a:r>
            <a:r>
              <a:rPr lang="zh-CN" altLang="en-US" sz="2800" dirty="0"/>
              <a:t> </a:t>
            </a:r>
            <a:r>
              <a:rPr lang="en-US" altLang="zh-CN" sz="2800" dirty="0"/>
              <a:t>project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E0B96BB-E59A-D34E-AABE-E78CC79A3BC0}"/>
              </a:ext>
            </a:extLst>
          </p:cNvPr>
          <p:cNvSpPr txBox="1"/>
          <p:nvPr/>
        </p:nvSpPr>
        <p:spPr>
          <a:xfrm>
            <a:off x="3077936" y="2690336"/>
            <a:ext cx="60361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Enlighten</a:t>
            </a:r>
            <a:r>
              <a:rPr lang="en-US" altLang="zh-CN" dirty="0"/>
              <a:t>ed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instructor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Dr.</a:t>
            </a:r>
            <a:r>
              <a:rPr lang="zh-CN" altLang="en-US" dirty="0"/>
              <a:t> </a:t>
            </a:r>
            <a:r>
              <a:rPr lang="en-US" altLang="zh-CN" dirty="0"/>
              <a:t>Yu.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Recently</a:t>
            </a:r>
            <a:r>
              <a:rPr lang="zh-CN" altLang="en-US" dirty="0"/>
              <a:t> </a:t>
            </a:r>
            <a:r>
              <a:rPr lang="en-US" altLang="zh-CN" dirty="0"/>
              <a:t>gained</a:t>
            </a:r>
            <a:r>
              <a:rPr lang="zh-CN" altLang="en-US" dirty="0"/>
              <a:t> </a:t>
            </a:r>
            <a:r>
              <a:rPr lang="en-US" altLang="zh-CN" dirty="0"/>
              <a:t>interests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trading.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project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develop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long</a:t>
            </a:r>
            <a:r>
              <a:rPr lang="zh-CN" altLang="en-US" dirty="0"/>
              <a:t> </a:t>
            </a:r>
            <a:r>
              <a:rPr lang="en-US" altLang="zh-CN" dirty="0"/>
              <a:t>term.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apps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free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market.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app</a:t>
            </a:r>
            <a:r>
              <a:rPr lang="zh-CN" altLang="en-US" dirty="0"/>
              <a:t> </a:t>
            </a:r>
            <a:r>
              <a:rPr lang="en-US" altLang="zh-CN" dirty="0"/>
              <a:t>subscribers</a:t>
            </a:r>
            <a:r>
              <a:rPr lang="zh-CN" altLang="en-US" dirty="0"/>
              <a:t> </a:t>
            </a:r>
            <a:r>
              <a:rPr lang="en-US" altLang="zh-CN" dirty="0"/>
              <a:t>increased</a:t>
            </a:r>
            <a:r>
              <a:rPr lang="zh-CN" altLang="en-US" dirty="0"/>
              <a:t> </a:t>
            </a:r>
            <a:r>
              <a:rPr lang="en-US" altLang="zh-CN" dirty="0"/>
              <a:t>significantly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2020.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completion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app,</a:t>
            </a:r>
            <a:r>
              <a:rPr lang="zh-CN" altLang="en-US" dirty="0"/>
              <a:t> </a:t>
            </a:r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could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sold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profit.</a:t>
            </a:r>
          </a:p>
        </p:txBody>
      </p:sp>
    </p:spTree>
    <p:extLst>
      <p:ext uri="{BB962C8B-B14F-4D97-AF65-F5344CB8AC3E}">
        <p14:creationId xmlns:p14="http://schemas.microsoft.com/office/powerpoint/2010/main" val="1586458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23E052-BCB8-4C46-9FFA-98D7524C77FC}"/>
              </a:ext>
            </a:extLst>
          </p:cNvPr>
          <p:cNvSpPr txBox="1"/>
          <p:nvPr/>
        </p:nvSpPr>
        <p:spPr>
          <a:xfrm>
            <a:off x="4286250" y="1298121"/>
            <a:ext cx="39106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process…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054CFF3-06D3-124B-B316-00DD80A23281}"/>
              </a:ext>
            </a:extLst>
          </p:cNvPr>
          <p:cNvSpPr txBox="1"/>
          <p:nvPr/>
        </p:nvSpPr>
        <p:spPr>
          <a:xfrm>
            <a:off x="2922814" y="2343150"/>
            <a:ext cx="686616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Story</a:t>
            </a:r>
            <a:r>
              <a:rPr lang="zh-CN" altLang="en-US" dirty="0"/>
              <a:t> </a:t>
            </a:r>
            <a:r>
              <a:rPr lang="en-US" altLang="zh-CN" dirty="0"/>
              <a:t>Board.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Auto-layout.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Looking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best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source</a:t>
            </a:r>
            <a:r>
              <a:rPr lang="zh-CN" altLang="en-US" dirty="0"/>
              <a:t> </a:t>
            </a:r>
            <a:r>
              <a:rPr lang="en-US" altLang="zh-CN" dirty="0" err="1"/>
              <a:t>api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internet.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Fetch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parse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Yahoo</a:t>
            </a:r>
            <a:r>
              <a:rPr lang="zh-CN" altLang="en-US" dirty="0"/>
              <a:t> </a:t>
            </a:r>
            <a:r>
              <a:rPr lang="en-US" altLang="zh-CN" dirty="0"/>
              <a:t>finance</a:t>
            </a:r>
            <a:r>
              <a:rPr lang="zh-CN" altLang="en-US" dirty="0"/>
              <a:t> </a:t>
            </a:r>
            <a:r>
              <a:rPr lang="en-US" altLang="zh-CN" dirty="0" err="1"/>
              <a:t>api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 err="1"/>
              <a:t>api</a:t>
            </a:r>
            <a:endParaRPr lang="en-US" altLang="zh-CN" dirty="0"/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Dispatch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load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chart.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Find</a:t>
            </a:r>
            <a:r>
              <a:rPr lang="zh-CN" altLang="en-US" dirty="0"/>
              <a:t> </a:t>
            </a:r>
            <a:r>
              <a:rPr lang="en-US" altLang="zh-CN" dirty="0" err="1"/>
              <a:t>macd</a:t>
            </a:r>
            <a:r>
              <a:rPr lang="zh-CN" altLang="en-US" dirty="0"/>
              <a:t> </a:t>
            </a:r>
            <a:r>
              <a:rPr lang="en-US" altLang="zh-CN" dirty="0"/>
              <a:t>data.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Fetch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parse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 err="1"/>
              <a:t>macd</a:t>
            </a:r>
            <a:r>
              <a:rPr lang="zh-CN" altLang="en-US" dirty="0"/>
              <a:t> </a:t>
            </a:r>
            <a:r>
              <a:rPr lang="en-US" altLang="zh-CN" dirty="0"/>
              <a:t>data.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Find</a:t>
            </a:r>
            <a:r>
              <a:rPr lang="en-US" altLang="zh-CN" dirty="0"/>
              <a:t>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right</a:t>
            </a:r>
            <a:r>
              <a:rPr lang="zh-CN" altLang="en-US" dirty="0"/>
              <a:t> </a:t>
            </a:r>
            <a:r>
              <a:rPr lang="en-US" altLang="zh-CN" dirty="0"/>
              <a:t>chart</a:t>
            </a:r>
            <a:r>
              <a:rPr lang="zh-CN" altLang="en-US" dirty="0"/>
              <a:t> </a:t>
            </a:r>
            <a:r>
              <a:rPr lang="en-US" altLang="zh-CN" dirty="0"/>
              <a:t>library.</a:t>
            </a:r>
          </a:p>
          <a:p>
            <a:pPr marL="342900" indent="-342900">
              <a:buFont typeface="+mj-lt"/>
              <a:buAutoNum type="arabicPeriod"/>
            </a:pPr>
            <a:r>
              <a:rPr lang="en-US" altLang="zh-CN" dirty="0"/>
              <a:t>Loading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into</a:t>
            </a:r>
            <a:r>
              <a:rPr lang="zh-CN" altLang="en-US" dirty="0"/>
              <a:t> </a:t>
            </a:r>
            <a:r>
              <a:rPr lang="en-US" altLang="zh-CN" dirty="0"/>
              <a:t>charts.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7644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A4A1A7B-364F-4647-A5E5-1F769D5C3D15}"/>
              </a:ext>
            </a:extLst>
          </p:cNvPr>
          <p:cNvSpPr txBox="1"/>
          <p:nvPr/>
        </p:nvSpPr>
        <p:spPr>
          <a:xfrm>
            <a:off x="2695575" y="1110342"/>
            <a:ext cx="6800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Challenges</a:t>
            </a:r>
            <a:r>
              <a:rPr lang="zh-CN" altLang="en-US" sz="2800" dirty="0"/>
              <a:t> </a:t>
            </a:r>
            <a:r>
              <a:rPr lang="en-US" altLang="zh-CN" sz="2800" dirty="0"/>
              <a:t>or</a:t>
            </a:r>
            <a:r>
              <a:rPr lang="zh-CN" altLang="en-US" sz="2800" dirty="0"/>
              <a:t> </a:t>
            </a:r>
            <a:r>
              <a:rPr lang="en-US" altLang="zh-CN" sz="2800" dirty="0"/>
              <a:t>problems</a:t>
            </a:r>
            <a:r>
              <a:rPr lang="zh-CN" altLang="en-US" sz="2800" dirty="0"/>
              <a:t> </a:t>
            </a:r>
            <a:r>
              <a:rPr lang="en-US" altLang="zh-CN" sz="2800" dirty="0"/>
              <a:t>that</a:t>
            </a:r>
            <a:r>
              <a:rPr lang="zh-CN" altLang="en-US" sz="2800" dirty="0"/>
              <a:t> </a:t>
            </a:r>
            <a:r>
              <a:rPr lang="en-US" altLang="zh-CN" sz="2800" dirty="0"/>
              <a:t>I</a:t>
            </a:r>
            <a:r>
              <a:rPr lang="zh-CN" altLang="en-US" sz="2800" dirty="0"/>
              <a:t> </a:t>
            </a:r>
            <a:r>
              <a:rPr lang="en-US" altLang="zh-CN" sz="2800" dirty="0"/>
              <a:t>encountered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DFC837-267E-D843-BC6B-6EDE59BD56C4}"/>
              </a:ext>
            </a:extLst>
          </p:cNvPr>
          <p:cNvSpPr txBox="1"/>
          <p:nvPr/>
        </p:nvSpPr>
        <p:spPr>
          <a:xfrm>
            <a:off x="2261507" y="2147207"/>
            <a:ext cx="75927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Unwrapping</a:t>
            </a:r>
            <a:r>
              <a:rPr lang="zh-CN" altLang="en-US" dirty="0"/>
              <a:t> </a:t>
            </a:r>
            <a:r>
              <a:rPr lang="en-US" altLang="zh-CN" dirty="0"/>
              <a:t>optional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types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tricky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Swift.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Finding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source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appropriate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free.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Finding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correct</a:t>
            </a:r>
            <a:r>
              <a:rPr lang="zh-CN" altLang="en-US" dirty="0"/>
              <a:t> </a:t>
            </a:r>
            <a:r>
              <a:rPr lang="en-US" altLang="zh-CN" dirty="0"/>
              <a:t>chart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adjust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stock</a:t>
            </a:r>
            <a:r>
              <a:rPr lang="zh-CN" altLang="en-US" dirty="0"/>
              <a:t> </a:t>
            </a:r>
            <a:r>
              <a:rPr lang="en-US" altLang="zh-CN" dirty="0"/>
              <a:t>chart.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Switching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line</a:t>
            </a:r>
            <a:r>
              <a:rPr lang="zh-CN" altLang="en-US" dirty="0"/>
              <a:t> </a:t>
            </a:r>
            <a:r>
              <a:rPr lang="en-US" altLang="zh-CN" dirty="0"/>
              <a:t>chart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candle</a:t>
            </a:r>
            <a:r>
              <a:rPr lang="zh-CN" altLang="en-US" dirty="0"/>
              <a:t> </a:t>
            </a:r>
            <a:r>
              <a:rPr lang="en-US" altLang="zh-CN" dirty="0"/>
              <a:t>stick</a:t>
            </a:r>
            <a:r>
              <a:rPr lang="zh-CN" altLang="en-US" dirty="0"/>
              <a:t> </a:t>
            </a:r>
            <a:r>
              <a:rPr lang="en-US" altLang="zh-CN" dirty="0"/>
              <a:t>chart.</a:t>
            </a:r>
            <a:r>
              <a:rPr lang="zh-CN" altLang="en-US" dirty="0"/>
              <a:t> 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Turning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off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MACD</a:t>
            </a:r>
            <a:r>
              <a:rPr lang="zh-CN" altLang="en-US" dirty="0"/>
              <a:t> </a:t>
            </a:r>
            <a:r>
              <a:rPr lang="en-US" altLang="zh-CN" dirty="0"/>
              <a:t>indicators.</a:t>
            </a:r>
          </a:p>
        </p:txBody>
      </p:sp>
    </p:spTree>
    <p:extLst>
      <p:ext uri="{BB962C8B-B14F-4D97-AF65-F5344CB8AC3E}">
        <p14:creationId xmlns:p14="http://schemas.microsoft.com/office/powerpoint/2010/main" val="132968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D6330C-FE6B-7941-A2E7-6C51692BD8AC}"/>
              </a:ext>
            </a:extLst>
          </p:cNvPr>
          <p:cNvSpPr txBox="1"/>
          <p:nvPr/>
        </p:nvSpPr>
        <p:spPr>
          <a:xfrm>
            <a:off x="2489739" y="1178190"/>
            <a:ext cx="71199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/>
              <a:t>Things</a:t>
            </a:r>
            <a:r>
              <a:rPr lang="zh-CN" altLang="en-US" sz="2800" dirty="0"/>
              <a:t> </a:t>
            </a:r>
            <a:r>
              <a:rPr lang="en-US" altLang="zh-CN" sz="2800" dirty="0"/>
              <a:t>I</a:t>
            </a:r>
            <a:r>
              <a:rPr lang="zh-CN" altLang="en-US" sz="2800" dirty="0"/>
              <a:t> </a:t>
            </a:r>
            <a:r>
              <a:rPr lang="en-US" altLang="zh-CN" sz="2800" dirty="0"/>
              <a:t>learned</a:t>
            </a:r>
            <a:r>
              <a:rPr lang="zh-CN" altLang="en-US" sz="2800" dirty="0"/>
              <a:t> </a:t>
            </a:r>
            <a:r>
              <a:rPr lang="en-US" altLang="zh-CN" sz="2800" dirty="0"/>
              <a:t>from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project</a:t>
            </a:r>
            <a:endParaRPr lang="en-US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AB7EBA-692D-934B-984D-FF3C350FAF3B}"/>
              </a:ext>
            </a:extLst>
          </p:cNvPr>
          <p:cNvSpPr txBox="1"/>
          <p:nvPr/>
        </p:nvSpPr>
        <p:spPr>
          <a:xfrm>
            <a:off x="2228850" y="2253343"/>
            <a:ext cx="76417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Asking</a:t>
            </a:r>
            <a:r>
              <a:rPr lang="zh-CN" altLang="en-US" dirty="0"/>
              <a:t> </a:t>
            </a:r>
            <a:r>
              <a:rPr lang="en-US" altLang="zh-CN" dirty="0"/>
              <a:t>questions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seeking</a:t>
            </a:r>
            <a:r>
              <a:rPr lang="zh-CN" altLang="en-US" dirty="0"/>
              <a:t> </a:t>
            </a:r>
            <a:r>
              <a:rPr lang="en-US" altLang="zh-CN" dirty="0"/>
              <a:t>helps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instructor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Stack</a:t>
            </a:r>
            <a:r>
              <a:rPr lang="zh-CN" altLang="en-US" dirty="0"/>
              <a:t> </a:t>
            </a:r>
            <a:r>
              <a:rPr lang="en-US" altLang="zh-CN" dirty="0"/>
              <a:t>overflow.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Xcode</a:t>
            </a:r>
            <a:r>
              <a:rPr lang="zh-CN" altLang="en-US" dirty="0"/>
              <a:t> </a:t>
            </a:r>
            <a:r>
              <a:rPr lang="en-US" altLang="zh-CN" dirty="0"/>
              <a:t>programming</a:t>
            </a:r>
            <a:r>
              <a:rPr lang="zh-CN" altLang="en-US" dirty="0"/>
              <a:t> </a:t>
            </a:r>
            <a:r>
              <a:rPr lang="en-US" altLang="zh-CN" dirty="0"/>
              <a:t>environment.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fetch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read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different</a:t>
            </a:r>
            <a:r>
              <a:rPr lang="zh-CN" altLang="en-US" dirty="0"/>
              <a:t> </a:t>
            </a:r>
            <a:r>
              <a:rPr lang="en-US" altLang="zh-CN" dirty="0" err="1"/>
              <a:t>api</a:t>
            </a:r>
            <a:r>
              <a:rPr lang="en-US" altLang="zh-CN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chart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341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2559D-C07D-B444-8314-57A067FC60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8932" y="1458289"/>
            <a:ext cx="7560067" cy="1062916"/>
          </a:xfrm>
        </p:spPr>
        <p:txBody>
          <a:bodyPr>
            <a:normAutofit/>
          </a:bodyPr>
          <a:lstStyle/>
          <a:p>
            <a:pPr algn="ctr"/>
            <a:r>
              <a:rPr lang="en-US" altLang="zh-CN" sz="2800" dirty="0"/>
              <a:t>MVC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r>
              <a:rPr lang="en-US" altLang="zh-CN" sz="2800" dirty="0"/>
              <a:t>pattern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282FBB-5CD4-A34A-8F18-EA357DDDB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1879" y="2521205"/>
            <a:ext cx="2369127" cy="1692510"/>
          </a:xfrm>
        </p:spPr>
        <p:txBody>
          <a:bodyPr/>
          <a:lstStyle/>
          <a:p>
            <a:pPr marL="0" indent="0" algn="ctr">
              <a:buNone/>
            </a:pPr>
            <a:r>
              <a:rPr lang="en-US" altLang="zh-CN" dirty="0"/>
              <a:t>Model</a:t>
            </a:r>
          </a:p>
          <a:p>
            <a:pPr algn="ctr"/>
            <a:r>
              <a:rPr lang="en-US" altLang="zh-CN" dirty="0"/>
              <a:t>API</a:t>
            </a:r>
          </a:p>
          <a:p>
            <a:pPr algn="ctr"/>
            <a:r>
              <a:rPr lang="en-US" altLang="zh-CN" dirty="0"/>
              <a:t>Util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25E529F-45CC-5747-8EC5-5FDB0E4D73D9}"/>
              </a:ext>
            </a:extLst>
          </p:cNvPr>
          <p:cNvSpPr txBox="1">
            <a:spLocks/>
          </p:cNvSpPr>
          <p:nvPr/>
        </p:nvSpPr>
        <p:spPr>
          <a:xfrm>
            <a:off x="4621006" y="2521205"/>
            <a:ext cx="2369127" cy="1692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dirty="0"/>
              <a:t>View</a:t>
            </a:r>
          </a:p>
          <a:p>
            <a:pPr algn="ctr"/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View</a:t>
            </a:r>
          </a:p>
          <a:p>
            <a:pPr algn="ctr"/>
            <a:r>
              <a:rPr lang="en-US" altLang="zh-CN" dirty="0"/>
              <a:t>Home</a:t>
            </a:r>
            <a:r>
              <a:rPr lang="zh-CN" altLang="en-US" dirty="0"/>
              <a:t> </a:t>
            </a:r>
            <a:r>
              <a:rPr lang="en-US" altLang="zh-CN" dirty="0"/>
              <a:t>View</a:t>
            </a:r>
          </a:p>
          <a:p>
            <a:pPr algn="ctr"/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View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925934-99A9-B944-A870-BB5478BD1B1A}"/>
              </a:ext>
            </a:extLst>
          </p:cNvPr>
          <p:cNvSpPr txBox="1">
            <a:spLocks/>
          </p:cNvSpPr>
          <p:nvPr/>
        </p:nvSpPr>
        <p:spPr>
          <a:xfrm>
            <a:off x="6990133" y="2521205"/>
            <a:ext cx="2369127" cy="16925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dirty="0"/>
              <a:t>Controller</a:t>
            </a:r>
          </a:p>
          <a:p>
            <a:pPr algn="ctr"/>
            <a:r>
              <a:rPr lang="en-US" dirty="0"/>
              <a:t>InputViewController</a:t>
            </a:r>
          </a:p>
          <a:p>
            <a:pPr algn="ctr"/>
            <a:r>
              <a:rPr lang="en-US" dirty="0"/>
              <a:t>HomeViewController</a:t>
            </a:r>
          </a:p>
          <a:p>
            <a:pPr algn="ctr"/>
            <a:r>
              <a:rPr lang="en-US" dirty="0"/>
              <a:t>AnalysisController</a:t>
            </a:r>
          </a:p>
          <a:p>
            <a:pPr marL="0" indent="0" algn="ctr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4428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65B365D-F712-47C6-BD4E-DB5C40118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Fetching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Chart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from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Yahoo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Finance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AE0CDAB0-E238-C140-8C3E-4C6526854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9334" y="841818"/>
            <a:ext cx="8072973" cy="5207065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422AE115-4DA4-604C-BFD1-AE626B066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960" y="1163782"/>
            <a:ext cx="2312480" cy="512392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CN" sz="2800" dirty="0"/>
              <a:t>API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608287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282E2A95-1A08-4118-83C6-B1CA5648E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FFEFC7E-85EE-4AC9-A351-FBEB13A1D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2926080" cy="6382512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B2511BB-FC4C-45F3-94EB-661D6806C9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9100" y="413053"/>
            <a:ext cx="2616201" cy="6064596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C5A2FBD-F0FB-4C0F-A606-F64971BB6F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7720" y="2149813"/>
            <a:ext cx="2312479" cy="3854197"/>
          </a:xfrm>
        </p:spPr>
        <p:txBody>
          <a:bodyPr>
            <a:normAutofit/>
          </a:bodyPr>
          <a:lstStyle/>
          <a:p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Fetching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real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time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data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from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Yahoo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Finance</a:t>
            </a:r>
            <a:endParaRPr lang="en-US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DC0EC7-60EA-4BD3-BC04-D547DE1B28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9764" y="413053"/>
            <a:ext cx="8212114" cy="6064596"/>
          </a:xfrm>
          <a:prstGeom prst="rect">
            <a:avLst/>
          </a:prstGeom>
          <a:noFill/>
          <a:ln w="635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AE34480-C5F7-CB43-B4E4-7C4C05A7B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1409" y="897468"/>
            <a:ext cx="8137917" cy="510654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03A05CED-127A-E84F-BB02-244AC0726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960" y="1163782"/>
            <a:ext cx="2312480" cy="512392"/>
          </a:xfrm>
        </p:spPr>
        <p:txBody>
          <a:bodyPr anchor="b">
            <a:normAutofit/>
          </a:bodyPr>
          <a:lstStyle/>
          <a:p>
            <a:pPr algn="ctr"/>
            <a:r>
              <a:rPr lang="en-US" altLang="zh-CN" sz="2800" dirty="0"/>
              <a:t>API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1474501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LeftStep">
      <a:dk1>
        <a:srgbClr val="000000"/>
      </a:dk1>
      <a:lt1>
        <a:srgbClr val="FFFFFF"/>
      </a:lt1>
      <a:dk2>
        <a:srgbClr val="243341"/>
      </a:dk2>
      <a:lt2>
        <a:srgbClr val="E8E5E2"/>
      </a:lt2>
      <a:accent1>
        <a:srgbClr val="88A4BF"/>
      </a:accent1>
      <a:accent2>
        <a:srgbClr val="77ABAE"/>
      </a:accent2>
      <a:accent3>
        <a:srgbClr val="81AA9B"/>
      </a:accent3>
      <a:accent4>
        <a:srgbClr val="78AF84"/>
      </a:accent4>
      <a:accent5>
        <a:srgbClr val="89AA81"/>
      </a:accent5>
      <a:accent6>
        <a:srgbClr val="93A973"/>
      </a:accent6>
      <a:hlink>
        <a:srgbClr val="9E7D5E"/>
      </a:hlink>
      <a:folHlink>
        <a:srgbClr val="7F7F7F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1190</TotalTime>
  <Words>669</Words>
  <Application>Microsoft Macintosh PowerPoint</Application>
  <PresentationFormat>Widescreen</PresentationFormat>
  <Paragraphs>107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Arial</vt:lpstr>
      <vt:lpstr>Courier New</vt:lpstr>
      <vt:lpstr>Garamond</vt:lpstr>
      <vt:lpstr>SavonVTI</vt:lpstr>
      <vt:lpstr>Stock Data Analysis App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MVC design pattern</vt:lpstr>
      <vt:lpstr>API</vt:lpstr>
      <vt:lpstr>API</vt:lpstr>
      <vt:lpstr>API</vt:lpstr>
      <vt:lpstr>API</vt:lpstr>
      <vt:lpstr>Storyboard</vt:lpstr>
      <vt:lpstr>InputViewController</vt:lpstr>
      <vt:lpstr>HomeViewController  part 1 </vt:lpstr>
      <vt:lpstr>HomeViewController  part 2 </vt:lpstr>
      <vt:lpstr>HomeViewController  part 3 </vt:lpstr>
      <vt:lpstr>HomeViewController  part 4 </vt:lpstr>
      <vt:lpstr>HomeViewController  part 5 </vt:lpstr>
      <vt:lpstr>HomeViewController  part 6 </vt:lpstr>
      <vt:lpstr>AnalysisController  Part 1</vt:lpstr>
      <vt:lpstr>AnalysisController  Part 2</vt:lpstr>
      <vt:lpstr>Improvement</vt:lpstr>
      <vt:lpstr>More Stock Data</vt:lpstr>
      <vt:lpstr>More features to add on</vt:lpstr>
      <vt:lpstr>More features to add on</vt:lpstr>
      <vt:lpstr>Demonstration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Senior project</dc:title>
  <dc:creator>Can Lin</dc:creator>
  <cp:lastModifiedBy>Can Lin</cp:lastModifiedBy>
  <cp:revision>26</cp:revision>
  <dcterms:created xsi:type="dcterms:W3CDTF">2021-04-29T16:03:30Z</dcterms:created>
  <dcterms:modified xsi:type="dcterms:W3CDTF">2021-05-06T07:10:39Z</dcterms:modified>
</cp:coreProperties>
</file>

<file path=docProps/thumbnail.jpeg>
</file>